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2" r:id="rId3"/>
    <p:sldId id="273" r:id="rId4"/>
    <p:sldId id="274" r:id="rId5"/>
    <p:sldId id="276" r:id="rId6"/>
    <p:sldId id="258" r:id="rId7"/>
    <p:sldId id="261" r:id="rId8"/>
    <p:sldId id="270" r:id="rId9"/>
    <p:sldId id="260" r:id="rId10"/>
    <p:sldId id="262" r:id="rId11"/>
    <p:sldId id="271" r:id="rId12"/>
    <p:sldId id="266" r:id="rId13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E549"/>
    <a:srgbClr val="FF6699"/>
    <a:srgbClr val="4DDAE1"/>
    <a:srgbClr val="C66868"/>
    <a:srgbClr val="F1A83D"/>
    <a:srgbClr val="55D34B"/>
    <a:srgbClr val="4ED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24" autoAdjust="0"/>
  </p:normalViewPr>
  <p:slideViewPr>
    <p:cSldViewPr snapToGrid="0">
      <p:cViewPr varScale="1">
        <p:scale>
          <a:sx n="107" d="100"/>
          <a:sy n="107" d="100"/>
        </p:scale>
        <p:origin x="11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537503301017532E-2"/>
          <c:y val="0.132189518445221"/>
          <c:w val="0.41027768179330637"/>
          <c:h val="0.6405501370981051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*</c:v>
                </c:pt>
              </c:strCache>
            </c:strRef>
          </c:tx>
          <c:explosion val="25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с физических лиц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Государственная пошлина</c:v>
                </c:pt>
                <c:pt idx="4">
                  <c:v>Доходы от использованием имущества</c:v>
                </c:pt>
                <c:pt idx="5">
                  <c:v>Доходы от продажи материальных и 
нематериальных активов</c:v>
                </c:pt>
                <c:pt idx="6">
                  <c:v>Штрафы, санкции, возмещение
 ущерба</c:v>
                </c:pt>
                <c:pt idx="7">
                  <c:v>Прочие доходы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2357.1</c:v>
                </c:pt>
                <c:pt idx="1">
                  <c:v>1006.5</c:v>
                </c:pt>
                <c:pt idx="2">
                  <c:v>3406.9</c:v>
                </c:pt>
                <c:pt idx="3">
                  <c:v>29.2</c:v>
                </c:pt>
                <c:pt idx="4">
                  <c:v>7253.3</c:v>
                </c:pt>
                <c:pt idx="5">
                  <c:v>934.8</c:v>
                </c:pt>
                <c:pt idx="6">
                  <c:v>2.7</c:v>
                </c:pt>
                <c:pt idx="7">
                  <c:v>173.8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7390567159939295"/>
          <c:y val="1.9892795090754506E-2"/>
          <c:w val="0.51704225810556093"/>
          <c:h val="0.980107204909245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943793911007025"/>
          <c:y val="3.0042918454935622E-2"/>
          <c:w val="0.5374707259953162"/>
          <c:h val="0.843347639484978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безвозмездные поступления от других бюджетов бюджетной системы Российской Федерации всего, тыс. руб.</c:v>
                </c:pt>
              </c:strCache>
            </c:strRef>
          </c:tx>
          <c:spPr>
            <a:solidFill>
              <a:srgbClr val="0000FF"/>
            </a:solidFill>
            <a:ln w="126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Sheet1!$B$1:$C$1</c:f>
              <c:numCache>
                <c:formatCode>General</c:formatCode>
                <c:ptCount val="2"/>
                <c:pt idx="0">
                  <c:v>2014</c:v>
                </c:pt>
              </c:numCache>
            </c:numRef>
          </c:cat>
          <c:val>
            <c:numRef>
              <c:f>Sheet1!$B$2:$C$2</c:f>
              <c:numCache>
                <c:formatCode>General</c:formatCode>
                <c:ptCount val="2"/>
                <c:pt idx="0">
                  <c:v>6154.7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собственные доходы,тыс. руб.</c:v>
                </c:pt>
              </c:strCache>
            </c:strRef>
          </c:tx>
          <c:spPr>
            <a:solidFill>
              <a:srgbClr val="FF0000"/>
            </a:solidFill>
            <a:ln w="126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Sheet1!$B$1:$C$1</c:f>
              <c:numCache>
                <c:formatCode>General</c:formatCode>
                <c:ptCount val="2"/>
                <c:pt idx="0">
                  <c:v>2014</c:v>
                </c:pt>
              </c:numCache>
            </c:numRef>
          </c:cat>
          <c:val>
            <c:numRef>
              <c:f>Sheet1!$B$3:$C$3</c:f>
              <c:numCache>
                <c:formatCode>General</c:formatCode>
                <c:ptCount val="2"/>
                <c:pt idx="0">
                  <c:v>15164.3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15693640"/>
        <c:axId val="115694032"/>
        <c:axId val="0"/>
      </c:bar3DChart>
      <c:catAx>
        <c:axId val="115693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56940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694032"/>
        <c:scaling>
          <c:orientation val="minMax"/>
        </c:scaling>
        <c:delete val="0"/>
        <c:axPos val="l"/>
        <c:majorGridlines>
          <c:spPr>
            <a:ln w="3169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5693640"/>
        <c:crosses val="autoZero"/>
        <c:crossBetween val="between"/>
      </c:valAx>
      <c:spPr>
        <a:noFill/>
        <a:ln w="25356">
          <a:noFill/>
        </a:ln>
      </c:spPr>
    </c:plotArea>
    <c:legend>
      <c:legendPos val="r"/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  <c:spPr>
        <a:solidFill>
          <a:schemeClr val="tx2">
            <a:lumMod val="20000"/>
            <a:lumOff val="80000"/>
          </a:schemeClr>
        </a:solidFill>
      </c:spPr>
    </c:backWall>
    <c:plotArea>
      <c:layout>
        <c:manualLayout>
          <c:layoutTarget val="inner"/>
          <c:xMode val="edge"/>
          <c:yMode val="edge"/>
          <c:x val="0.12721031398852922"/>
          <c:y val="2.5591680709718571E-2"/>
          <c:w val="0.85581437736949872"/>
          <c:h val="0.5654204420142188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*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 безопасность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Культура</c:v>
                </c:pt>
                <c:pt idx="6">
                  <c:v>Физическая культура и спорт</c:v>
                </c:pt>
                <c:pt idx="7">
                  <c:v>Межбюджетные трансферты</c:v>
                </c:pt>
              </c:strCache>
            </c:strRef>
          </c:cat>
          <c:val>
            <c:numRef>
              <c:f>Лист1!$B$2:$B$9</c:f>
              <c:numCache>
                <c:formatCode>0.0</c:formatCode>
                <c:ptCount val="8"/>
                <c:pt idx="0">
                  <c:v>28.8</c:v>
                </c:pt>
                <c:pt idx="1">
                  <c:v>0.7</c:v>
                </c:pt>
                <c:pt idx="2" formatCode="General">
                  <c:v>0.4</c:v>
                </c:pt>
                <c:pt idx="3" formatCode="General">
                  <c:v>9.1</c:v>
                </c:pt>
                <c:pt idx="4" formatCode="General">
                  <c:v>25.6</c:v>
                </c:pt>
                <c:pt idx="5" formatCode="General">
                  <c:v>34.200000000000003</c:v>
                </c:pt>
                <c:pt idx="6">
                  <c:v>1.2</c:v>
                </c:pt>
                <c:pt idx="7" formatCode="General">
                  <c:v>0.01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15694816"/>
        <c:axId val="115695208"/>
        <c:axId val="0"/>
      </c:bar3DChart>
      <c:catAx>
        <c:axId val="1156948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15695208"/>
        <c:crosses val="autoZero"/>
        <c:auto val="1"/>
        <c:lblAlgn val="ctr"/>
        <c:lblOffset val="100"/>
        <c:noMultiLvlLbl val="0"/>
      </c:catAx>
      <c:valAx>
        <c:axId val="11569520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15694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943793911007025"/>
          <c:y val="3.0042918454935622E-2"/>
          <c:w val="0.5374707259953162"/>
          <c:h val="0.843347639484978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Общий объем расходов бюджета</c:v>
                </c:pt>
              </c:strCache>
            </c:strRef>
          </c:tx>
          <c:spPr>
            <a:solidFill>
              <a:srgbClr val="FF00FF"/>
            </a:solidFill>
            <a:ln w="1267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Sheet1!$B$1:$C$1</c:f>
              <c:strCache>
                <c:ptCount val="1"/>
                <c:pt idx="0">
                  <c:v>2014 г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23379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муниципальные программы</c:v>
                </c:pt>
              </c:strCache>
            </c:strRef>
          </c:tx>
          <c:spPr>
            <a:solidFill>
              <a:srgbClr val="00FF00"/>
            </a:solidFill>
            <a:ln w="1267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Sheet1!$B$1:$C$1</c:f>
              <c:strCache>
                <c:ptCount val="1"/>
                <c:pt idx="0">
                  <c:v>2014 г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16661.099999999999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15695992"/>
        <c:axId val="115696384"/>
        <c:axId val="0"/>
      </c:bar3DChart>
      <c:catAx>
        <c:axId val="115695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56963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696384"/>
        <c:scaling>
          <c:orientation val="minMax"/>
        </c:scaling>
        <c:delete val="0"/>
        <c:axPos val="l"/>
        <c:majorGridlines>
          <c:spPr>
            <a:ln w="3169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5695992"/>
        <c:crosses val="autoZero"/>
        <c:crossBetween val="between"/>
      </c:valAx>
      <c:spPr>
        <a:noFill/>
        <a:ln w="25356">
          <a:noFill/>
        </a:ln>
      </c:spPr>
    </c:plotArea>
    <c:legend>
      <c:legendPos val="r"/>
      <c:layout>
        <c:manualLayout>
          <c:xMode val="edge"/>
          <c:yMode val="edge"/>
          <c:x val="0.66393442622950816"/>
          <c:y val="0.16738197424892703"/>
          <c:w val="0.33606557377049179"/>
          <c:h val="0.59227467811158796"/>
        </c:manualLayout>
      </c:layout>
      <c:overlay val="0"/>
      <c:spPr>
        <a:noFill/>
        <a:ln w="25356">
          <a:noFill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8DF38-9E36-4C3B-9517-345BD22E9B34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5C209-719A-400B-8F0B-222562DAE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363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E1FF2-68E0-4C80-BC11-2C00D1E75828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7110-6AA5-4FFA-8EE8-74D3B1B4A8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918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6265" y="2173183"/>
            <a:ext cx="8419605" cy="3218213"/>
          </a:xfr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ОТЧЕТ ОБ ИСПОЛНЕНИИ БЮДЖЕТА КРАСНОВСКОГО СЕЛЬСКОГО ПОСЕЛЕНИЯ Тарасовского района </a:t>
            </a:r>
            <a:br>
              <a:rPr lang="ru-RU" dirty="0" smtClean="0"/>
            </a:br>
            <a:r>
              <a:rPr lang="ru-RU" dirty="0" smtClean="0"/>
              <a:t>за 2014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952" y="0"/>
            <a:ext cx="7539319" cy="10668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Доля расходов бюджета КРАСНОВСКОГО СЕЛЬСКОГО ПОСЕЛЕНИЯ Тарасовского района за 2014 год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4341597"/>
              </p:ext>
            </p:extLst>
          </p:nvPr>
        </p:nvGraphicFramePr>
        <p:xfrm>
          <a:off x="0" y="1066800"/>
          <a:ext cx="8742217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172088"/>
              </p:ext>
            </p:extLst>
          </p:nvPr>
        </p:nvGraphicFramePr>
        <p:xfrm>
          <a:off x="1595717" y="233082"/>
          <a:ext cx="6059907" cy="889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9907"/>
              </a:tblGrid>
              <a:tr h="88959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Перечень муниципальных программ</a:t>
                      </a:r>
                    </a:p>
                    <a:p>
                      <a:pPr algn="ctr"/>
                      <a:r>
                        <a:rPr lang="ru-RU" dirty="0" smtClean="0"/>
                        <a:t>в 2014</a:t>
                      </a:r>
                      <a:r>
                        <a:rPr lang="ru-RU" baseline="0" dirty="0" smtClean="0"/>
                        <a:t> году</a:t>
                      </a:r>
                      <a:endParaRPr lang="ru-RU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18" name="Скругленный прямоугольник 17"/>
          <p:cNvSpPr/>
          <p:nvPr/>
        </p:nvSpPr>
        <p:spPr>
          <a:xfrm>
            <a:off x="2922495" y="1532965"/>
            <a:ext cx="2743200" cy="1389529"/>
          </a:xfrm>
          <a:prstGeom prst="roundRect">
            <a:avLst>
              <a:gd name="adj" fmla="val 1806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Обеспечение общественного порядка и противодействие преступности в Красновском сельском поселении</a:t>
            </a:r>
            <a:endParaRPr lang="ru-RU" sz="12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069106" y="1532965"/>
            <a:ext cx="2932390" cy="13703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Защита населения и территории от чрезвычайных ситуаций, обеспечение пожарной безопасности людей на водных объектах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98377" y="3195627"/>
            <a:ext cx="3370730" cy="130512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Охрана окружающей среды и рациональное природопользование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21506" y="3195628"/>
            <a:ext cx="2589985" cy="1305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Развитие физической культуры и спорта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79294" y="1532965"/>
            <a:ext cx="2519082" cy="1389529"/>
          </a:xfrm>
          <a:prstGeom prst="roundRect">
            <a:avLst>
              <a:gd name="adj" fmla="val 2032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 smtClean="0"/>
          </a:p>
          <a:p>
            <a:pPr algn="ctr"/>
            <a:r>
              <a:rPr lang="ru-RU" sz="1200" dirty="0" smtClean="0"/>
              <a:t>Обеспечение качественными жилищно-коммунальными услугами населения Красновского сельского поселения</a:t>
            </a:r>
          </a:p>
          <a:p>
            <a:pPr algn="ctr"/>
            <a:endParaRPr lang="ru-RU" sz="12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9381" y="3195627"/>
            <a:ext cx="2090058" cy="130512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Развитие </a:t>
            </a:r>
            <a:r>
              <a:rPr lang="ru-RU" sz="1200" dirty="0" smtClean="0"/>
              <a:t>культуры и туризма</a:t>
            </a:r>
            <a:endParaRPr lang="ru-RU" sz="1200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922495" y="4793092"/>
            <a:ext cx="2420470" cy="122222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Развитие транспортной системы</a:t>
            </a:r>
            <a:endParaRPr lang="ru-RU" sz="1200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73131" y="4738254"/>
            <a:ext cx="2183198" cy="108880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Информационное общество</a:t>
            </a:r>
            <a:endParaRPr lang="ru-RU" sz="1200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629838" y="4738255"/>
            <a:ext cx="3312281" cy="1277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Энергоэффективность и развитие энергетики</a:t>
            </a:r>
            <a:endParaRPr lang="ru-RU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Объем муниципальных программ 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общем объеме расходов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733587"/>
              </p:ext>
            </p:extLst>
          </p:nvPr>
        </p:nvGraphicFramePr>
        <p:xfrm>
          <a:off x="584200" y="2001838"/>
          <a:ext cx="8113713" cy="4424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199"/>
            <a:ext cx="8686800" cy="2084120"/>
          </a:xfrm>
          <a:solidFill>
            <a:srgbClr val="00B0F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Реализация основных направлений бюджетной и налоговой политики </a:t>
            </a:r>
            <a:r>
              <a:rPr lang="ru-RU" dirty="0" err="1" smtClean="0">
                <a:solidFill>
                  <a:schemeClr val="tx1"/>
                </a:solidFill>
              </a:rPr>
              <a:t>красновского</a:t>
            </a:r>
            <a:r>
              <a:rPr lang="ru-RU" dirty="0" smtClean="0">
                <a:solidFill>
                  <a:schemeClr val="tx1"/>
                </a:solidFill>
              </a:rPr>
              <a:t> сельского поселения Тарасовского района в 2014 году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8779" y="2909456"/>
            <a:ext cx="2458192" cy="1187532"/>
          </a:xfrm>
          <a:solidFill>
            <a:srgbClr val="4ED0C1"/>
          </a:solidFill>
          <a:ln>
            <a:solidFill>
              <a:srgbClr val="002060"/>
            </a:solidFill>
          </a:ln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/>
              <a:t>Направление бюджетной и налоговой политики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6325" y="3004457"/>
            <a:ext cx="3581400" cy="1056904"/>
          </a:xfrm>
          <a:solidFill>
            <a:srgbClr val="FF6699"/>
          </a:solidFill>
          <a:ln>
            <a:solidFill>
              <a:schemeClr val="tx1"/>
            </a:solidFill>
          </a:ln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/>
              <a:t>Результаты исполнения бюджета Красновского сельского поселения Тарасовского района </a:t>
            </a:r>
          </a:p>
          <a:p>
            <a:pPr algn="ctr"/>
            <a:r>
              <a:rPr lang="ru-RU" dirty="0" smtClean="0"/>
              <a:t>в 2014 году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983180" y="4180115"/>
            <a:ext cx="484632" cy="570016"/>
          </a:xfrm>
          <a:prstGeom prst="downArrow">
            <a:avLst>
              <a:gd name="adj1" fmla="val 50000"/>
              <a:gd name="adj2" fmla="val 401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208816" y="4095009"/>
            <a:ext cx="484632" cy="570016"/>
          </a:xfrm>
          <a:prstGeom prst="downArrow">
            <a:avLst>
              <a:gd name="adj1" fmla="val 50000"/>
              <a:gd name="adj2" fmla="val 401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73777" y="4857008"/>
            <a:ext cx="2446317" cy="1626920"/>
          </a:xfrm>
          <a:prstGeom prst="rect">
            <a:avLst/>
          </a:prstGeom>
          <a:solidFill>
            <a:srgbClr val="55D34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Наращивание налогового потенциала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5740" y="4904509"/>
            <a:ext cx="4595751" cy="1567543"/>
          </a:xfrm>
          <a:prstGeom prst="rect">
            <a:avLst/>
          </a:prstGeom>
          <a:solidFill>
            <a:srgbClr val="76E54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Общая сумма доходов бюджета Красновского сельского поселения Тарасовского района в 2014 году составила 21 319,0 тыс. рублей или 52,0% к плану. Налоговые и неналоговые доходы поступили в сумме 15 164,3 тыс. рублей или 116,8 % к плану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низ 1"/>
          <p:cNvSpPr/>
          <p:nvPr/>
        </p:nvSpPr>
        <p:spPr>
          <a:xfrm>
            <a:off x="1698171" y="7362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>
            <a:off x="5781304" y="7699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8769" y="2078182"/>
            <a:ext cx="2303813" cy="1365662"/>
          </a:xfrm>
          <a:prstGeom prst="rect">
            <a:avLst/>
          </a:prstGeom>
          <a:solidFill>
            <a:srgbClr val="C6686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Программно-целевой метод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28852" y="2123704"/>
            <a:ext cx="5058888" cy="1365662"/>
          </a:xfrm>
          <a:prstGeom prst="rect">
            <a:avLst/>
          </a:prstGeom>
          <a:solidFill>
            <a:srgbClr val="C6686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 реализацию 9 муниципальных программ в 2014 году израсходовано 16 661,1 тыс. рублей или 71,3% всех расходов бюджета, что на 55,6 % выше уровня прошлого года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626919" y="35507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852556" y="360811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07521" y="4809506"/>
            <a:ext cx="2054431" cy="184067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Долговая политика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13860" y="4797631"/>
            <a:ext cx="4690753" cy="185057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 2014 году была продолжена взвешенная долговая политика, которая направлена на отсутствие муниципального  долга. Просроченная кредиторская задолженность бюджета Красновского сельского поселения Тарасовского района на 01.01.2015 года отсутствует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низ 1"/>
          <p:cNvSpPr/>
          <p:nvPr/>
        </p:nvSpPr>
        <p:spPr>
          <a:xfrm>
            <a:off x="1698171" y="7362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>
            <a:off x="5983184" y="781792"/>
            <a:ext cx="484632" cy="8807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8769" y="2078182"/>
            <a:ext cx="2303813" cy="136566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межбюджетные отношения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50024" y="1840675"/>
            <a:ext cx="5320844" cy="235480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 2014 году от бюджетов других уровней поступило 6 154,7 тыс. рублей: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субвенции – 154,6 тыс. рублей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иные межбюджетные трансферты – 6 000,1 тыс. рублей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0" y="161365"/>
            <a:ext cx="5690260" cy="5602941"/>
          </a:xfrm>
          <a:prstGeom prst="rect">
            <a:avLst/>
          </a:prstGeom>
          <a:solidFill>
            <a:srgbClr val="FF66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КУЛЬТУРА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 2014 году на учреждения культуры было направлено </a:t>
            </a:r>
            <a:r>
              <a:rPr lang="ru-RU" dirty="0" smtClean="0">
                <a:solidFill>
                  <a:schemeClr val="tx1"/>
                </a:solidFill>
              </a:rPr>
              <a:t>4 150,6 </a:t>
            </a:r>
            <a:r>
              <a:rPr lang="ru-RU" dirty="0" smtClean="0">
                <a:solidFill>
                  <a:schemeClr val="tx1"/>
                </a:solidFill>
              </a:rPr>
              <a:t>тыс. рублей.</a:t>
            </a:r>
          </a:p>
          <a:p>
            <a:endParaRPr lang="ru-RU" sz="1200" dirty="0"/>
          </a:p>
          <a:p>
            <a:pPr algn="just"/>
            <a:r>
              <a:rPr lang="ru-RU" sz="1200" dirty="0">
                <a:solidFill>
                  <a:schemeClr val="tx1"/>
                </a:solidFill>
              </a:rPr>
              <a:t>За  2014 год работниками культуры Красновского сельского поселения было проведено 1370 культурно - досуговых мероприятий различной направленности. Их посетило 79,31 тыс. человек. </a:t>
            </a:r>
          </a:p>
          <a:p>
            <a:pPr algn="just"/>
            <a:r>
              <a:rPr lang="ru-RU" sz="1200" dirty="0">
                <a:solidFill>
                  <a:schemeClr val="tx1"/>
                </a:solidFill>
              </a:rPr>
              <a:t>В ходе реализации задач, направленных на стимулирование населения </a:t>
            </a:r>
          </a:p>
          <a:p>
            <a:pPr algn="just"/>
            <a:r>
              <a:rPr lang="ru-RU" sz="1200" dirty="0">
                <a:solidFill>
                  <a:schemeClr val="tx1"/>
                </a:solidFill>
              </a:rPr>
              <a:t>к активному участию в культурной жизни, в рамках Года культуры в России проведен цикл мероприятий: театрализованное представление «Я культработник, и этим горжусь»; концертная программа «Культработник-это здорово». </a:t>
            </a:r>
          </a:p>
          <a:p>
            <a:pPr algn="just"/>
            <a:r>
              <a:rPr lang="ru-RU" sz="1200" dirty="0">
                <a:solidFill>
                  <a:schemeClr val="tx1"/>
                </a:solidFill>
              </a:rPr>
              <a:t> Театрализованное представление «Люблю, тебя мой хуторок», посвящённое 90-летию Тарасовского района. </a:t>
            </a:r>
          </a:p>
          <a:p>
            <a:pPr algn="just"/>
            <a:r>
              <a:rPr lang="ru-RU" sz="1200" dirty="0">
                <a:solidFill>
                  <a:schemeClr val="tx1"/>
                </a:solidFill>
              </a:rPr>
              <a:t>Конкурс военных песен под названием «Ко мне в ночи приходят голоса», Акция- поздравления Ветеранов Великой Отечественной Войны и тружеников тыла на дому «Помним – не смеем забыть», посвященные 69-й годовщине  Победы в Великой Отечественной войне 1941- 1945 </a:t>
            </a:r>
            <a:r>
              <a:rPr lang="ru-RU" sz="1200" dirty="0" err="1">
                <a:solidFill>
                  <a:schemeClr val="tx1"/>
                </a:solidFill>
              </a:rPr>
              <a:t>г.г</a:t>
            </a:r>
            <a:r>
              <a:rPr lang="ru-RU" sz="1200" dirty="0">
                <a:solidFill>
                  <a:schemeClr val="tx1"/>
                </a:solidFill>
              </a:rPr>
              <a:t>. и др. </a:t>
            </a:r>
          </a:p>
          <a:p>
            <a:pPr algn="just"/>
            <a:r>
              <a:rPr lang="ru-RU" sz="1200" dirty="0">
                <a:solidFill>
                  <a:schemeClr val="tx1"/>
                </a:solidFill>
              </a:rPr>
              <a:t>Более  600 жителей Красновского сельского поселения охвачены различными формами самодеятельного народного творчества. </a:t>
            </a:r>
          </a:p>
          <a:p>
            <a:pPr algn="just"/>
            <a:r>
              <a:rPr lang="ru-RU" sz="1200" dirty="0">
                <a:solidFill>
                  <a:schemeClr val="tx1"/>
                </a:solidFill>
              </a:rPr>
              <a:t>Вокальная группа «Россиянка» Культурно-библиотечного досугового центра Красновского сельского поселения принимала участие в фестивале казачьего фольклора «Нет вольнее Дона Тихого» и была отмечена благодарностью за участие.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.</a:t>
            </a:r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384" y="206188"/>
            <a:ext cx="8647216" cy="1089212"/>
          </a:xfrm>
          <a:solidFill>
            <a:srgbClr val="00B05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Доходы бюджета КРАСНОВСКОГО СЕЛЬСКОГО ПОСЕЛЕНИЯ </a:t>
            </a:r>
            <a:br>
              <a:rPr lang="ru-RU" sz="2000" dirty="0" smtClean="0"/>
            </a:br>
            <a:r>
              <a:rPr lang="ru-RU" sz="2000" dirty="0" smtClean="0"/>
              <a:t>Тарасовского района за 2014 год поступили </a:t>
            </a:r>
            <a:br>
              <a:rPr lang="ru-RU" sz="2000" dirty="0" smtClean="0"/>
            </a:br>
            <a:r>
              <a:rPr lang="ru-RU" sz="2000" dirty="0" smtClean="0"/>
              <a:t>в сумме 21 319,0 тыс. рублей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4384" y="1562594"/>
            <a:ext cx="1933699" cy="137061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Налог на прибыль, доходы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2 357,1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008" y="1526967"/>
            <a:ext cx="1570686" cy="138050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Налог на имущество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3 406,9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1537" y="1562594"/>
            <a:ext cx="1607709" cy="133498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Государственная пошлина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29,2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2623" y="3200399"/>
            <a:ext cx="2461918" cy="113413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ru-RU" dirty="0"/>
              <a:t>Доходы от использования имущества</a:t>
            </a:r>
          </a:p>
          <a:p>
            <a:pPr algn="ctr"/>
            <a:r>
              <a:rPr lang="ru-RU" dirty="0"/>
              <a:t>7 253,3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16707" y="3197903"/>
            <a:ext cx="2061882" cy="10534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Штрафы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2,7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3435" y="4510128"/>
            <a:ext cx="3639671" cy="138597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Безвозмездные поступления от других бюджетов бюджетной системы Российской Федерации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6 154,7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78306" y="3197903"/>
            <a:ext cx="2211371" cy="105346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доходы от продажи активов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934,8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986119" y="4541795"/>
            <a:ext cx="2716306" cy="13543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Прочие неналоговые доходы</a:t>
            </a:r>
          </a:p>
          <a:p>
            <a:pPr algn="ctr"/>
            <a:r>
              <a:rPr lang="ru-RU" dirty="0" smtClean="0"/>
              <a:t>173,8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398816" y="1562594"/>
            <a:ext cx="2244902" cy="137654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Налог на совокупный доход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1 006,5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30307" y="179294"/>
            <a:ext cx="7772400" cy="1075765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Поступление собственных доходов в бюджет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КРАСНОВСКОГО СЕЛЬСКОГО ПОСЕЛЕНИЯ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Тарасовского района  за 2014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30286380"/>
              </p:ext>
            </p:extLst>
          </p:nvPr>
        </p:nvGraphicFramePr>
        <p:xfrm>
          <a:off x="251012" y="1353671"/>
          <a:ext cx="8738609" cy="5256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34471"/>
            <a:ext cx="8455151" cy="1927411"/>
          </a:xfrm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ru-RU" b="1" dirty="0" smtClean="0">
                <a:latin typeface="Times New Roman" pitchFamily="18" charset="0"/>
              </a:rPr>
              <a:t>Поступления в бюджет </a:t>
            </a:r>
            <a:r>
              <a:rPr lang="en-US" b="1" dirty="0" smtClean="0">
                <a:latin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КРАСНОВСКОГО СЕЛЬСКОГО ПОСЕЛЕНИЯ Тарасовского района</a:t>
            </a:r>
            <a:endParaRPr lang="ru-RU" b="1" cap="none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864987"/>
              </p:ext>
            </p:extLst>
          </p:nvPr>
        </p:nvGraphicFramePr>
        <p:xfrm>
          <a:off x="584200" y="1965979"/>
          <a:ext cx="8113713" cy="4424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659" y="231451"/>
            <a:ext cx="8540106" cy="1243243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РАСХОДЫ бюджета КРАСНОВСКОГО СЕЛЬСКОГО ПОСЕЛЕНИЯ </a:t>
            </a:r>
            <a:br>
              <a:rPr lang="ru-RU" sz="2000" dirty="0" smtClean="0"/>
            </a:br>
            <a:r>
              <a:rPr lang="ru-RU" sz="2000" dirty="0" smtClean="0"/>
              <a:t>Тарасовского района в 2014 году </a:t>
            </a:r>
            <a:br>
              <a:rPr lang="ru-RU" sz="2000" dirty="0" smtClean="0"/>
            </a:br>
            <a:r>
              <a:rPr lang="ru-RU" sz="2000" dirty="0" smtClean="0"/>
              <a:t>23 379,0 тыс. рублей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423564" cy="498070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5813" y="1764766"/>
            <a:ext cx="2656459" cy="162261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Общегосударственные вопросы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6 735,4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89822" y="1863843"/>
            <a:ext cx="1953143" cy="150688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Национальная оборона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154,4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78135" y="1863843"/>
            <a:ext cx="3012722" cy="15068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Национальная безопасность и правоохранительная деятельность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83,9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29390" y="3496235"/>
            <a:ext cx="2410693" cy="149710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Национальная экономика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2 117,7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12272" y="3496235"/>
            <a:ext cx="2815267" cy="145228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Жилищно-коммунальное хозяйство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6 005,8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99729" y="3496235"/>
            <a:ext cx="2291128" cy="145228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Культура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7 993,2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814047" y="5127812"/>
            <a:ext cx="3676809" cy="134424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Межбюджетные трансферты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1,5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9390" y="5190565"/>
            <a:ext cx="3503223" cy="128148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Физическая культура и спорт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287,1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1028</TotalTime>
  <Words>535</Words>
  <Application>Microsoft Office PowerPoint</Application>
  <PresentationFormat>Экран (4:3)</PresentationFormat>
  <Paragraphs>90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 ОТЧЕТ ОБ ИСПОЛНЕНИИ БЮДЖЕТА КРАСНОВСКОГО СЕЛЬСКОГО ПОСЕЛЕНИЯ Тарасовского района  за 2014 год</vt:lpstr>
      <vt:lpstr>Реализация основных направлений бюджетной и налоговой политики красновского сельского поселения Тарасовского района в 2014 году</vt:lpstr>
      <vt:lpstr>Презентация PowerPoint</vt:lpstr>
      <vt:lpstr>Презентация PowerPoint</vt:lpstr>
      <vt:lpstr>Презентация PowerPoint</vt:lpstr>
      <vt:lpstr>Доходы бюджета КРАСНОВСКОГО СЕЛЬСКОГО ПОСЕЛЕНИЯ  Тарасовского района за 2014 год поступили  в сумме 21 319,0 тыс. рублей</vt:lpstr>
      <vt:lpstr>Поступление собственных доходов в бюджет  КРАСНОВСКОГО СЕЛЬСКОГО ПОСЕЛЕНИЯ  Тарасовского района  за 2014 год</vt:lpstr>
      <vt:lpstr>Поступления в бюджет  КРАСНОВСКОГО СЕЛЬСКОГО ПОСЕЛЕНИЯ Тарасовского района</vt:lpstr>
      <vt:lpstr>РАСХОДЫ бюджета КРАСНОВСКОГО СЕЛЬСКОГО ПОСЕЛЕНИЯ  Тарасовского района в 2014 году  23 379,0 тыс. рублей</vt:lpstr>
      <vt:lpstr>Доля расходов бюджета КРАСНОВСКОГО СЕЛЬСКОГО ПОСЕЛЕНИЯ Тарасовского района за 2014 год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Красновского сельского поселения Тарасовского района за 2014 год</dc:title>
  <dc:creator>Людмила Лаврухина</dc:creator>
  <cp:lastModifiedBy>Finans</cp:lastModifiedBy>
  <cp:revision>172</cp:revision>
  <cp:lastPrinted>2015-05-13T09:11:42Z</cp:lastPrinted>
  <dcterms:created xsi:type="dcterms:W3CDTF">2014-05-06T10:06:48Z</dcterms:created>
  <dcterms:modified xsi:type="dcterms:W3CDTF">2015-05-13T12:30:53Z</dcterms:modified>
</cp:coreProperties>
</file>